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Krona One"/>
      <p:regular r:id="rId23"/>
    </p:embeddedFont>
    <p:embeddedFont>
      <p:font typeface="Hanken Grotesk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Inter"/>
      <p:regular r:id="rId44"/>
      <p:bold r:id="rId45"/>
      <p:italic r:id="rId46"/>
      <p:boldItalic r:id="rId47"/>
    </p:embeddedFont>
    <p:embeddedFont>
      <p:font typeface="Lato Light"/>
      <p:regular r:id="rId48"/>
      <p:bold r:id="rId49"/>
      <p:italic r:id="rId50"/>
      <p:boldItalic r:id="rId51"/>
    </p:embeddedFont>
    <p:embeddedFont>
      <p:font typeface="Open Sans Medium"/>
      <p:regular r:id="rId52"/>
      <p:bold r:id="rId53"/>
      <p:italic r:id="rId54"/>
      <p:boldItalic r:id="rId55"/>
    </p:embeddedFont>
    <p:embeddedFont>
      <p:font typeface="Inter Medium"/>
      <p:regular r:id="rId56"/>
      <p:bold r:id="rId57"/>
      <p:italic r:id="rId58"/>
      <p:boldItalic r:id="rId59"/>
    </p:embeddedFont>
    <p:embeddedFont>
      <p:font typeface="Space Grotesk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A23BD2-2A20-4E90-9C01-B909C3E86ADA}">
  <a:tblStyle styleId="{58A23BD2-2A20-4E90-9C01-B909C3E86A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Inter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Inter-italic.fntdata"/><Relationship Id="rId45" Type="http://schemas.openxmlformats.org/officeDocument/2006/relationships/font" Target="fonts/Inter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LatoLight-regular.fntdata"/><Relationship Id="rId47" Type="http://schemas.openxmlformats.org/officeDocument/2006/relationships/font" Target="fonts/Inter-boldItalic.fntdata"/><Relationship Id="rId49" Type="http://schemas.openxmlformats.org/officeDocument/2006/relationships/font" Target="fonts/Lato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Poppins-bold.fntdata"/><Relationship Id="rId36" Type="http://schemas.openxmlformats.org/officeDocument/2006/relationships/font" Target="fonts/Poppins-regular.fntdata"/><Relationship Id="rId39" Type="http://schemas.openxmlformats.org/officeDocument/2006/relationships/font" Target="fonts/Poppins-boldItalic.fntdata"/><Relationship Id="rId38" Type="http://schemas.openxmlformats.org/officeDocument/2006/relationships/font" Target="fonts/Poppins-italic.fntdata"/><Relationship Id="rId61" Type="http://schemas.openxmlformats.org/officeDocument/2006/relationships/font" Target="fonts/SpaceGrotesk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HankenGrotesk-regular.fntdata"/><Relationship Id="rId23" Type="http://schemas.openxmlformats.org/officeDocument/2006/relationships/font" Target="fonts/KronaOne-regular.fntdata"/><Relationship Id="rId60" Type="http://schemas.openxmlformats.org/officeDocument/2006/relationships/font" Target="fonts/SpaceGrotesk-regular.fntdata"/><Relationship Id="rId26" Type="http://schemas.openxmlformats.org/officeDocument/2006/relationships/font" Target="fonts/HankenGrotesk-italic.fntdata"/><Relationship Id="rId25" Type="http://schemas.openxmlformats.org/officeDocument/2006/relationships/font" Target="fonts/HankenGrotesk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HankenGrotesk-boldItalic.fntdata"/><Relationship Id="rId29" Type="http://schemas.openxmlformats.org/officeDocument/2006/relationships/font" Target="fonts/RobotoMedium-bold.fntdata"/><Relationship Id="rId51" Type="http://schemas.openxmlformats.org/officeDocument/2006/relationships/font" Target="fonts/LatoLight-boldItalic.fntdata"/><Relationship Id="rId50" Type="http://schemas.openxmlformats.org/officeDocument/2006/relationships/font" Target="fonts/LatoLight-italic.fntdata"/><Relationship Id="rId53" Type="http://schemas.openxmlformats.org/officeDocument/2006/relationships/font" Target="fonts/OpenSansMedium-bold.fntdata"/><Relationship Id="rId52" Type="http://schemas.openxmlformats.org/officeDocument/2006/relationships/font" Target="fonts/OpenSansMedium-regular.fntdata"/><Relationship Id="rId11" Type="http://schemas.openxmlformats.org/officeDocument/2006/relationships/slide" Target="slides/slide4.xml"/><Relationship Id="rId55" Type="http://schemas.openxmlformats.org/officeDocument/2006/relationships/font" Target="fonts/OpenSans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OpenSansMedium-italic.fntdata"/><Relationship Id="rId13" Type="http://schemas.openxmlformats.org/officeDocument/2006/relationships/slide" Target="slides/slide6.xml"/><Relationship Id="rId57" Type="http://schemas.openxmlformats.org/officeDocument/2006/relationships/font" Target="fonts/InterMedium-bold.fntdata"/><Relationship Id="rId12" Type="http://schemas.openxmlformats.org/officeDocument/2006/relationships/slide" Target="slides/slide5.xml"/><Relationship Id="rId56" Type="http://schemas.openxmlformats.org/officeDocument/2006/relationships/font" Target="fonts/InterMedium-regular.fntdata"/><Relationship Id="rId15" Type="http://schemas.openxmlformats.org/officeDocument/2006/relationships/slide" Target="slides/slide8.xml"/><Relationship Id="rId59" Type="http://schemas.openxmlformats.org/officeDocument/2006/relationships/font" Target="fonts/InterMedium-boldItalic.fntdata"/><Relationship Id="rId14" Type="http://schemas.openxmlformats.org/officeDocument/2006/relationships/slide" Target="slides/slide7.xml"/><Relationship Id="rId58" Type="http://schemas.openxmlformats.org/officeDocument/2006/relationships/font" Target="fonts/InterMedium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SLIDES_API194355655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SLIDES_API194355655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c5c83407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c5c83407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c8d8832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dc8d8832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c8d8832c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c8d8832c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dc8d8832c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dc8d8832c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02d809f21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02d809f21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02d809f21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02d809f2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baf89e52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baf89e5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b8e1c840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b8e1c840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c5c83407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c5c83407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SLIDES_API194355655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SLIDES_API194355655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c8d39cc3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c8d39cc3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SLIDES_API194355655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SLIDES_API194355655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2d809f2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02d809f2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c8d8832c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dc8d8832c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14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5" name="Google Shape;65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3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4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7" name="Google Shape;77;p16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3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1" name="Google Shape;8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4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9" name="Google Shape;89;p17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3" name="Google Shape;93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4" name="Google Shape;94;p17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5" name="Google Shape;95;p17"/>
          <p:cNvSpPr txBox="1"/>
          <p:nvPr>
            <p:ph idx="4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6" name="Google Shape;9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4" name="Google Shape;104;p18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6" name="Google Shape;106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9" name="Google Shape;109;p18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p18"/>
          <p:cNvSpPr txBox="1"/>
          <p:nvPr>
            <p:ph idx="4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9" name="Google Shape;119;p19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1" name="Google Shape;121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3" name="Google Shape;123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5" name="Google Shape;125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26" name="Google Shape;126;p1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7" name="Google Shape;127;p19"/>
          <p:cNvSpPr txBox="1"/>
          <p:nvPr>
            <p:ph idx="5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28" name="Google Shape;12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>
            <p:ph idx="6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4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41" name="Google Shape;14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2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idx="3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2" name="Google Shape;16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1" name="Google Shape;1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9" name="Google Shape;189;p24"/>
          <p:cNvSpPr txBox="1"/>
          <p:nvPr>
            <p:ph idx="4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0" name="Google Shape;19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1" name="Google Shape;211;p25"/>
          <p:cNvSpPr txBox="1"/>
          <p:nvPr>
            <p:ph idx="5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12" name="Google Shape;21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idx="6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0" name="Google Shape;220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7" name="Google Shape;237;p26"/>
          <p:cNvSpPr txBox="1"/>
          <p:nvPr>
            <p:ph idx="5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8" name="Google Shape;23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>
            <p:ph idx="6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6" name="Google Shape;246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7" name="Google Shape;247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8" name="Google Shape;248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9" name="Google Shape;249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250" name="Google Shape;250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251" name="Google Shape;251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6" name="Google Shape;256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257" name="Google Shape;257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258" name="Google Shape;258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259" name="Google Shape;259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260" name="Google Shape;260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261" name="Google Shape;261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2" name="Google Shape;26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63" name="Google Shape;263;p27"/>
          <p:cNvSpPr txBox="1"/>
          <p:nvPr>
            <p:ph idx="6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64" name="Google Shape;26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>
            <p:ph idx="7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67" name="Google Shape;267;p27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72" name="Google Shape;272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73" name="Google Shape;273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4" name="Google Shape;274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75" name="Google Shape;275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6" name="Google Shape;276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77" name="Google Shape;277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8" name="Google Shape;278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79" name="Google Shape;279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0" name="Google Shape;28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1" name="Google Shape;281;p28"/>
          <p:cNvSpPr txBox="1"/>
          <p:nvPr>
            <p:ph idx="5" type="body"/>
          </p:nvPr>
        </p:nvSpPr>
        <p:spPr>
          <a:xfrm>
            <a:off x="0" y="4568975"/>
            <a:ext cx="91440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82" name="Google Shape;28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8975"/>
            <a:ext cx="9144000" cy="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975"/>
            <a:ext cx="2183401" cy="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>
            <p:ph idx="6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5" name="Google Shape;285;p28"/>
          <p:cNvSpPr txBox="1"/>
          <p:nvPr/>
        </p:nvSpPr>
        <p:spPr>
          <a:xfrm>
            <a:off x="2517675" y="4659425"/>
            <a:ext cx="315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Dr. Greenthumb - Decoding Nature’s Needs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6002850" y="4524125"/>
            <a:ext cx="1737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Sonia Mayel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Sadia Khan Rupa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Marvin Lipps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7336800" y="4632275"/>
            <a:ext cx="1807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Science #26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16.05.2024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d729hlGEGJf3zxVsqsJUh_Zzi53MkXPh/view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>
            <p:ph type="title"/>
          </p:nvPr>
        </p:nvSpPr>
        <p:spPr>
          <a:xfrm>
            <a:off x="3649400" y="421350"/>
            <a:ext cx="4854600" cy="15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Dr. Greenthumb 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21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Decoding Nature's Needs</a:t>
            </a:r>
            <a:endParaRPr b="0" sz="21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93" name="Google Shape;293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5" r="16635" t="0"/>
          <a:stretch/>
        </p:blipFill>
        <p:spPr>
          <a:xfrm>
            <a:off x="1" y="0"/>
            <a:ext cx="3048900" cy="4569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type="title"/>
          </p:nvPr>
        </p:nvSpPr>
        <p:spPr>
          <a:xfrm>
            <a:off x="2508450" y="232200"/>
            <a:ext cx="41271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Dataset Description</a:t>
            </a:r>
            <a:endParaRPr/>
          </a:p>
        </p:txBody>
      </p:sp>
      <p:sp>
        <p:nvSpPr>
          <p:cNvPr id="418" name="Google Shape;41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19" name="Google Shape;419;p38"/>
          <p:cNvSpPr txBox="1"/>
          <p:nvPr/>
        </p:nvSpPr>
        <p:spPr>
          <a:xfrm>
            <a:off x="549225" y="1605875"/>
            <a:ext cx="38376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Font typeface="Courier New"/>
              <a:buAutoNum type="arabicPeriod"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Tomato bacterial spots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Font typeface="Courier New"/>
              <a:buAutoNum type="arabicPeriod"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Tomato early blight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Font typeface="Courier New"/>
              <a:buAutoNum type="arabicPeriod"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Tomato healthy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Font typeface="Courier New"/>
              <a:buAutoNum type="arabicPeriod"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Tomato late blight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Font typeface="Courier New"/>
              <a:buAutoNum type="arabicPeriod"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Tomato leaf curl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Font typeface="Courier New"/>
              <a:buAutoNum type="arabicPeriod"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Tomato leaf mold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Font typeface="Courier New"/>
              <a:buAutoNum type="arabicPeriod"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Tomato mosaic virus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Font typeface="Courier New"/>
              <a:buAutoNum type="arabicPeriod"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Tomato septoria leaf spots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Font typeface="Courier New"/>
              <a:buAutoNum type="arabicPeriod"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Tomato spider mites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50"/>
              <a:buFont typeface="Courier New"/>
              <a:buAutoNum type="arabicPeriod"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Tomato target spot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367500" y="1081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Roboto"/>
                <a:ea typeface="Roboto"/>
                <a:cs typeface="Roboto"/>
                <a:sym typeface="Roboto"/>
              </a:rPr>
              <a:t>Multi-Class-Image-CNN:</a:t>
            </a:r>
            <a:endParaRPr/>
          </a:p>
        </p:txBody>
      </p:sp>
      <p:sp>
        <p:nvSpPr>
          <p:cNvPr id="421" name="Google Shape;421;p38"/>
          <p:cNvSpPr txBox="1"/>
          <p:nvPr/>
        </p:nvSpPr>
        <p:spPr>
          <a:xfrm>
            <a:off x="3279650" y="10795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latin typeface="Roboto"/>
                <a:ea typeface="Roboto"/>
                <a:cs typeface="Roboto"/>
                <a:sym typeface="Roboto"/>
              </a:rPr>
              <a:t>RAG-LLM:</a:t>
            </a:r>
            <a:endParaRPr/>
          </a:p>
        </p:txBody>
      </p:sp>
      <p:sp>
        <p:nvSpPr>
          <p:cNvPr id="422" name="Google Shape;422;p38"/>
          <p:cNvSpPr txBox="1"/>
          <p:nvPr/>
        </p:nvSpPr>
        <p:spPr>
          <a:xfrm>
            <a:off x="4267200" y="1605900"/>
            <a:ext cx="4409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164 PDF pages about the diseases and their treatment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28" name="Google Shape;428;p39"/>
          <p:cNvSpPr txBox="1"/>
          <p:nvPr>
            <p:ph type="title"/>
          </p:nvPr>
        </p:nvSpPr>
        <p:spPr>
          <a:xfrm>
            <a:off x="530400" y="178700"/>
            <a:ext cx="80832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Hardware Specs</a:t>
            </a:r>
            <a:endParaRPr sz="24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29" name="Google Shape;429;p39"/>
          <p:cNvSpPr txBox="1"/>
          <p:nvPr>
            <p:ph idx="1" type="body"/>
          </p:nvPr>
        </p:nvSpPr>
        <p:spPr>
          <a:xfrm>
            <a:off x="2825250" y="1197475"/>
            <a:ext cx="3493500" cy="15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CPU</a:t>
            </a:r>
            <a:r>
              <a:rPr lang="de" sz="1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: 8 cores</a:t>
            </a:r>
            <a:endParaRPr sz="14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GPU</a:t>
            </a:r>
            <a:r>
              <a:rPr lang="de" sz="1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: RTX 3060 (130W)</a:t>
            </a:r>
            <a:endParaRPr sz="14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VRAM</a:t>
            </a:r>
            <a:r>
              <a:rPr lang="de" sz="1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: 6 GB </a:t>
            </a:r>
            <a:endParaRPr sz="14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de" sz="1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RAM</a:t>
            </a:r>
            <a:r>
              <a:rPr lang="de" sz="1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: 32 GB</a:t>
            </a:r>
            <a:endParaRPr sz="14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30" name="Google Shape;430;p39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36" name="Google Shape;436;p40"/>
          <p:cNvSpPr txBox="1"/>
          <p:nvPr>
            <p:ph type="title"/>
          </p:nvPr>
        </p:nvSpPr>
        <p:spPr>
          <a:xfrm>
            <a:off x="642700" y="348800"/>
            <a:ext cx="80832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Libraries  used in Dr. Greenthumb</a:t>
            </a:r>
            <a:endParaRPr/>
          </a:p>
        </p:txBody>
      </p:sp>
      <p:sp>
        <p:nvSpPr>
          <p:cNvPr id="437" name="Google Shape;437;p4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aphicFrame>
        <p:nvGraphicFramePr>
          <p:cNvPr id="438" name="Google Shape;438;p40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{58A23BD2-2A20-4E90-9C01-B909C3E86ADA}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Multi-Class-Image-CNN: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RAG-LLM: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Tensorflow - Keras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LlamaCPP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OpenCV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LangChain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Numpy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RegEx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Matplotlib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Streamlit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Seaborn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44" name="Google Shape;444;p41"/>
          <p:cNvSpPr txBox="1"/>
          <p:nvPr>
            <p:ph type="title"/>
          </p:nvPr>
        </p:nvSpPr>
        <p:spPr>
          <a:xfrm>
            <a:off x="530400" y="178700"/>
            <a:ext cx="80832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Multi-Class Image Detection - </a:t>
            </a:r>
            <a:r>
              <a:rPr lang="de" sz="2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CNN </a:t>
            </a:r>
            <a:endParaRPr sz="24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5" name="Google Shape;445;p41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46" name="Google Shape;4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825" y="1188524"/>
            <a:ext cx="2212000" cy="205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800" y="1188525"/>
            <a:ext cx="2212000" cy="20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1"/>
          <p:cNvSpPr txBox="1"/>
          <p:nvPr/>
        </p:nvSpPr>
        <p:spPr>
          <a:xfrm>
            <a:off x="4354900" y="3371550"/>
            <a:ext cx="32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Test Performance:</a:t>
            </a:r>
            <a:endParaRPr sz="1800">
              <a:solidFill>
                <a:srgbClr val="0D0D0D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76200" y="801700"/>
            <a:ext cx="4126200" cy="3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Model: "sequential"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     Param #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resnet50 (Functional)       (None, 8, 8, 2048)        23587712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global_average_pooling2d    (None, 2048)              0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(GlobalAveragePooling2D)                                 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dense (Dense)               (None, 512)               1049088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dropout (Dropout)           (None, 512)               0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dense_1 (Dense)             (None, 256)               131328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dropout_1 (Dropout)         (None, 256)               0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dense_2 (Dense)             (None, 128)               32896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dropout_2 (Dropout)         (None, 128)               0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dense_3 (Dense)             (None, 62)                7998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Total params: </a:t>
            </a:r>
            <a:r>
              <a:rPr b="1" lang="de" sz="1308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24,809,022</a:t>
            </a:r>
            <a:endParaRPr b="1" sz="1308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Trainable params: 24,755,902</a:t>
            </a:r>
            <a:endParaRPr b="1" sz="105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Non-trainable params: 53,120</a:t>
            </a:r>
            <a:endParaRPr b="1">
              <a:solidFill>
                <a:srgbClr val="0D0D0D"/>
              </a:solidFill>
            </a:endParaRPr>
          </a:p>
        </p:txBody>
      </p:sp>
      <p:graphicFrame>
        <p:nvGraphicFramePr>
          <p:cNvPr id="450" name="Google Shape;450;p41"/>
          <p:cNvGraphicFramePr/>
          <p:nvPr/>
        </p:nvGraphicFramePr>
        <p:xfrm>
          <a:off x="4382825" y="3734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{58A23BD2-2A20-4E90-9C01-B909C3E86ADA}</a:tableStyleId>
              </a:tblPr>
              <a:tblGrid>
                <a:gridCol w="1682300"/>
                <a:gridCol w="1682300"/>
              </a:tblGrid>
              <a:tr h="9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50">
                          <a:solidFill>
                            <a:srgbClr val="0D0D0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Accuracy: 0.9868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50">
                          <a:solidFill>
                            <a:srgbClr val="0D0D0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Precision: 0.9884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50">
                          <a:solidFill>
                            <a:srgbClr val="0D0D0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Recall: 0.9831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50">
                          <a:solidFill>
                            <a:srgbClr val="0D0D0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F1-Score: 0.9857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1" name="Google Shape;451;p41"/>
          <p:cNvSpPr txBox="1"/>
          <p:nvPr/>
        </p:nvSpPr>
        <p:spPr>
          <a:xfrm>
            <a:off x="4345650" y="801700"/>
            <a:ext cx="32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Train</a:t>
            </a:r>
            <a:r>
              <a:rPr lang="de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 Performance:</a:t>
            </a:r>
            <a:endParaRPr sz="1800">
              <a:solidFill>
                <a:srgbClr val="0D0D0D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2116200" y="3902075"/>
            <a:ext cx="2379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de" sz="8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Bayesian Optimization </a:t>
            </a:r>
            <a:endParaRPr b="1" sz="800">
              <a:solidFill>
                <a:srgbClr val="0D0D0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de" sz="12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→</a:t>
            </a:r>
            <a:r>
              <a:rPr b="1" lang="de" sz="800">
                <a:solidFill>
                  <a:srgbClr val="0D0D0D"/>
                </a:solidFill>
                <a:latin typeface="Courier New"/>
                <a:ea typeface="Courier New"/>
                <a:cs typeface="Courier New"/>
                <a:sym typeface="Courier New"/>
              </a:rPr>
              <a:t> Aadam: learning rate = 0.001</a:t>
            </a:r>
            <a:endParaRPr sz="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58" name="Google Shape;458;p42"/>
          <p:cNvSpPr txBox="1"/>
          <p:nvPr>
            <p:ph type="title"/>
          </p:nvPr>
        </p:nvSpPr>
        <p:spPr>
          <a:xfrm>
            <a:off x="2230200" y="298525"/>
            <a:ext cx="46836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D0D0D"/>
                </a:solidFill>
                <a:latin typeface="Krona One"/>
                <a:ea typeface="Krona One"/>
                <a:cs typeface="Krona One"/>
                <a:sym typeface="Krona One"/>
              </a:rPr>
              <a:t>RAG - LLM</a:t>
            </a:r>
            <a:endParaRPr/>
          </a:p>
        </p:txBody>
      </p:sp>
      <p:sp>
        <p:nvSpPr>
          <p:cNvPr id="459" name="Google Shape;459;p4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aphicFrame>
        <p:nvGraphicFramePr>
          <p:cNvPr id="460" name="Google Shape;460;p42"/>
          <p:cNvGraphicFramePr/>
          <p:nvPr/>
        </p:nvGraphicFramePr>
        <p:xfrm>
          <a:off x="1187225" y="127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{58A23BD2-2A20-4E90-9C01-B909C3E86ADA}</a:tableStyleId>
              </a:tblPr>
              <a:tblGrid>
                <a:gridCol w="3351425"/>
                <a:gridCol w="3351425"/>
              </a:tblGrid>
              <a:tr h="397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LLMs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Quantized Mistral 7B Instruct (4.6 GB)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</a:tr>
              <a:tr h="397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Quantized Llama-3 8B Instruct (4.9 GB)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Transformer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All-MiniLM-L6-V2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</a:tr>
              <a:tr h="397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Vector DB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Chroma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Retriever Search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233E3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Maximum Marginal Relevance</a:t>
                      </a:r>
                      <a:endParaRPr>
                        <a:solidFill>
                          <a:srgbClr val="233E3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F7D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66" name="Google Shape;466;p4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67" name="Google Shape;4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" y="54875"/>
            <a:ext cx="9144001" cy="45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3"/>
          <p:cNvSpPr txBox="1"/>
          <p:nvPr>
            <p:ph type="title"/>
          </p:nvPr>
        </p:nvSpPr>
        <p:spPr>
          <a:xfrm>
            <a:off x="3141325" y="1957925"/>
            <a:ext cx="36018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700">
                <a:latin typeface="Roboto Medium"/>
                <a:ea typeface="Roboto Medium"/>
                <a:cs typeface="Roboto Medium"/>
                <a:sym typeface="Roboto Medium"/>
              </a:rPr>
              <a:t>Who knows, maybe I am a tomato plant </a:t>
            </a:r>
            <a:endParaRPr b="0" sz="1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69" name="Google Shape;4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174" y="3012824"/>
            <a:ext cx="935232" cy="9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403575" y="193050"/>
            <a:ext cx="54906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How did we get inspired to build Dr. Greenthumb?</a:t>
            </a:r>
            <a:endParaRPr/>
          </a:p>
        </p:txBody>
      </p:sp>
      <p:sp>
        <p:nvSpPr>
          <p:cNvPr id="300" name="Google Shape;300;p30"/>
          <p:cNvSpPr txBox="1"/>
          <p:nvPr>
            <p:ph idx="4294967295" type="subTitle"/>
          </p:nvPr>
        </p:nvSpPr>
        <p:spPr>
          <a:xfrm>
            <a:off x="632175" y="1485900"/>
            <a:ext cx="37272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Surrounded with plants at home.</a:t>
            </a:r>
            <a:endParaRPr/>
          </a:p>
        </p:txBody>
      </p:sp>
      <p:sp>
        <p:nvSpPr>
          <p:cNvPr id="301" name="Google Shape;301;p30"/>
          <p:cNvSpPr txBox="1"/>
          <p:nvPr>
            <p:ph idx="1" type="subTitle"/>
          </p:nvPr>
        </p:nvSpPr>
        <p:spPr>
          <a:xfrm>
            <a:off x="632175" y="2188950"/>
            <a:ext cx="43374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Not having sufficient knowledge of plant disease and its cure.</a:t>
            </a:r>
            <a:endParaRPr/>
          </a:p>
        </p:txBody>
      </p:sp>
      <p:pic>
        <p:nvPicPr>
          <p:cNvPr id="302" name="Google Shape;302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5" r="16635" t="0"/>
          <a:stretch/>
        </p:blipFill>
        <p:spPr>
          <a:xfrm>
            <a:off x="6095126" y="100"/>
            <a:ext cx="3048900" cy="4569000"/>
          </a:xfrm>
          <a:prstGeom prst="roundRect">
            <a:avLst>
              <a:gd fmla="val 16667" name="adj"/>
            </a:avLst>
          </a:prstGeom>
        </p:spPr>
      </p:pic>
      <p:sp>
        <p:nvSpPr>
          <p:cNvPr id="303" name="Google Shape;303;p30"/>
          <p:cNvSpPr txBox="1"/>
          <p:nvPr>
            <p:ph idx="3" type="body"/>
          </p:nvPr>
        </p:nvSpPr>
        <p:spPr>
          <a:xfrm>
            <a:off x="642700" y="3105900"/>
            <a:ext cx="4991100" cy="11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Wanted to have quick help without having experts to ask.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4" name="Google Shape;30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05" name="Google Shape;30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175" y="1298338"/>
            <a:ext cx="4233399" cy="3175175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20700000" dist="257175">
              <a:schemeClr val="accent4">
                <a:alpha val="82000"/>
              </a:schemeClr>
            </a:outerShdw>
          </a:effectLst>
        </p:spPr>
      </p:pic>
      <p:sp>
        <p:nvSpPr>
          <p:cNvPr id="306" name="Google Shape;306;p30"/>
          <p:cNvSpPr txBox="1"/>
          <p:nvPr>
            <p:ph idx="4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/>
        </p:nvSpPr>
        <p:spPr>
          <a:xfrm>
            <a:off x="911725" y="214075"/>
            <a:ext cx="688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Plant Disease Classification &amp; LLM Chatbot Integration</a:t>
            </a:r>
            <a:r>
              <a:rPr lang="de" sz="1200">
                <a:solidFill>
                  <a:srgbClr val="0D0D0D"/>
                </a:solidFill>
                <a:highlight>
                  <a:srgbClr val="FFFFFF"/>
                </a:highlight>
                <a:latin typeface="Krona One"/>
                <a:ea typeface="Krona One"/>
                <a:cs typeface="Krona One"/>
                <a:sym typeface="Krona One"/>
              </a:rPr>
              <a:t> 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312" name="Google Shape;312;p31"/>
          <p:cNvGrpSpPr/>
          <p:nvPr/>
        </p:nvGrpSpPr>
        <p:grpSpPr>
          <a:xfrm>
            <a:off x="171125" y="2192325"/>
            <a:ext cx="2952113" cy="1389000"/>
            <a:chOff x="323525" y="2039925"/>
            <a:chExt cx="2952113" cy="1389000"/>
          </a:xfrm>
        </p:grpSpPr>
        <p:sp>
          <p:nvSpPr>
            <p:cNvPr id="313" name="Google Shape;313;p31"/>
            <p:cNvSpPr txBox="1"/>
            <p:nvPr/>
          </p:nvSpPr>
          <p:spPr>
            <a:xfrm>
              <a:off x="323525" y="2039925"/>
              <a:ext cx="2124000" cy="13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latin typeface="Roboto"/>
                  <a:ea typeface="Roboto"/>
                  <a:cs typeface="Roboto"/>
                  <a:sym typeface="Roboto"/>
                </a:rPr>
                <a:t>User Interface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0D0D0D"/>
                  </a:solidFill>
                  <a:latin typeface="Roboto"/>
                  <a:ea typeface="Roboto"/>
                  <a:cs typeface="Roboto"/>
                  <a:sym typeface="Roboto"/>
                </a:rPr>
                <a:t>Use your Webcam or upload an image of your plant. </a:t>
              </a:r>
              <a:r>
                <a:rPr lang="de" sz="1000">
                  <a:latin typeface="Roboto"/>
                  <a:ea typeface="Roboto"/>
                  <a:cs typeface="Roboto"/>
                  <a:sym typeface="Roboto"/>
                </a:rPr>
                <a:t>Get help and ask further questions.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4" name="Google Shape;314;p31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15" name="Google Shape;315;p31"/>
          <p:cNvGrpSpPr/>
          <p:nvPr/>
        </p:nvGrpSpPr>
        <p:grpSpPr>
          <a:xfrm>
            <a:off x="5057438" y="1309575"/>
            <a:ext cx="3863863" cy="1289700"/>
            <a:chOff x="5209838" y="1157175"/>
            <a:chExt cx="3863863" cy="1289700"/>
          </a:xfrm>
        </p:grpSpPr>
        <p:sp>
          <p:nvSpPr>
            <p:cNvPr id="316" name="Google Shape;316;p31"/>
            <p:cNvSpPr txBox="1"/>
            <p:nvPr/>
          </p:nvSpPr>
          <p:spPr>
            <a:xfrm>
              <a:off x="6696500" y="1157175"/>
              <a:ext cx="2377200" cy="1289700"/>
            </a:xfrm>
            <a:prstGeom prst="rect">
              <a:avLst/>
            </a:prstGeom>
            <a:solidFill>
              <a:srgbClr val="F4F7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rgbClr val="0D0D0D"/>
                  </a:solidFill>
                  <a:highlight>
                    <a:srgbClr val="F4F7F6"/>
                  </a:highlight>
                  <a:latin typeface="Roboto"/>
                  <a:ea typeface="Roboto"/>
                  <a:cs typeface="Roboto"/>
                  <a:sym typeface="Roboto"/>
                </a:rPr>
                <a:t>Conversational AI</a:t>
              </a:r>
              <a:endParaRPr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000">
                  <a:solidFill>
                    <a:srgbClr val="0D0D0D"/>
                  </a:solidFill>
                  <a:highlight>
                    <a:srgbClr val="F4F7F6"/>
                  </a:highlight>
                  <a:latin typeface="Roboto"/>
                  <a:ea typeface="Roboto"/>
                  <a:cs typeface="Roboto"/>
                  <a:sym typeface="Roboto"/>
                </a:rPr>
                <a:t>Chatbot prompts the detection &amp; suggests curing methods.</a:t>
              </a:r>
              <a:endParaRPr sz="1000">
                <a:solidFill>
                  <a:srgbClr val="0D0D0D"/>
                </a:solidFill>
                <a:highlight>
                  <a:srgbClr val="F4F7F6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7" name="Google Shape;317;p31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18" name="Google Shape;318;p31"/>
          <p:cNvGrpSpPr/>
          <p:nvPr/>
        </p:nvGrpSpPr>
        <p:grpSpPr>
          <a:xfrm>
            <a:off x="5057438" y="3325250"/>
            <a:ext cx="3610650" cy="1289700"/>
            <a:chOff x="5209838" y="3172850"/>
            <a:chExt cx="3610650" cy="1289700"/>
          </a:xfrm>
        </p:grpSpPr>
        <p:sp>
          <p:nvSpPr>
            <p:cNvPr id="319" name="Google Shape;319;p31"/>
            <p:cNvSpPr txBox="1"/>
            <p:nvPr/>
          </p:nvSpPr>
          <p:spPr>
            <a:xfrm>
              <a:off x="6696488" y="31728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latin typeface="Roboto"/>
                  <a:ea typeface="Roboto"/>
                  <a:cs typeface="Roboto"/>
                  <a:sym typeface="Roboto"/>
                </a:rPr>
                <a:t>Prediction model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0D0D0D"/>
                  </a:solidFill>
                  <a:highlight>
                    <a:srgbClr val="F4F7F6"/>
                  </a:highlight>
                  <a:latin typeface="Roboto"/>
                  <a:ea typeface="Roboto"/>
                  <a:cs typeface="Roboto"/>
                  <a:sym typeface="Roboto"/>
                </a:rPr>
                <a:t>Detection of plant species &amp; diverse common diseases.</a:t>
              </a:r>
              <a:endParaRPr sz="600">
                <a:highlight>
                  <a:srgbClr val="F4F7F6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0" name="Google Shape;320;p31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21" name="Google Shape;321;p31"/>
          <p:cNvGrpSpPr/>
          <p:nvPr/>
        </p:nvGrpSpPr>
        <p:grpSpPr>
          <a:xfrm>
            <a:off x="2509813" y="880863"/>
            <a:ext cx="3814835" cy="3790597"/>
            <a:chOff x="2662213" y="676344"/>
            <a:chExt cx="3814835" cy="3790597"/>
          </a:xfrm>
        </p:grpSpPr>
        <p:sp>
          <p:nvSpPr>
            <p:cNvPr id="322" name="Google Shape;322;p31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249C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" name="Google Shape;325;p31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326" name="Google Shape;326;p3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249C9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249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" name="Google Shape;328;p31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329" name="Google Shape;329;p31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1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" name="Google Shape;331;p31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332" name="Google Shape;332;p31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4" name="Google Shape;334;p31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31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6" name="Google Shape;336;p31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7" name="Google Shape;33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43" name="Google Shape;343;p32" title="cutted_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8" cy="456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5" r="16635" t="0"/>
          <a:stretch/>
        </p:blipFill>
        <p:spPr>
          <a:xfrm>
            <a:off x="0" y="100"/>
            <a:ext cx="3048900" cy="4569000"/>
          </a:xfrm>
          <a:prstGeom prst="roundRect">
            <a:avLst>
              <a:gd fmla="val 16667" name="adj"/>
            </a:avLst>
          </a:prstGeom>
        </p:spPr>
      </p:pic>
      <p:sp>
        <p:nvSpPr>
          <p:cNvPr id="349" name="Google Shape;349;p33"/>
          <p:cNvSpPr txBox="1"/>
          <p:nvPr>
            <p:ph type="title"/>
          </p:nvPr>
        </p:nvSpPr>
        <p:spPr>
          <a:xfrm>
            <a:off x="3543475" y="18640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Insights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50" name="Google Shape;350;p33"/>
          <p:cNvSpPr txBox="1"/>
          <p:nvPr>
            <p:ph idx="4294967295" type="subTitle"/>
          </p:nvPr>
        </p:nvSpPr>
        <p:spPr>
          <a:xfrm>
            <a:off x="3150400" y="1146425"/>
            <a:ext cx="5752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800"/>
              <a:buFont typeface="Roboto Medium"/>
              <a:buChar char="●"/>
            </a:pPr>
            <a:r>
              <a:rPr lang="de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Test-a</a:t>
            </a:r>
            <a:r>
              <a:rPr lang="de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ccuracy for</a:t>
            </a:r>
            <a:r>
              <a:rPr lang="de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9 tomato diseases:  98% </a:t>
            </a:r>
            <a:endParaRPr sz="13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1" name="Google Shape;35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52" name="Google Shape;352;p33"/>
          <p:cNvSpPr txBox="1"/>
          <p:nvPr/>
        </p:nvSpPr>
        <p:spPr>
          <a:xfrm>
            <a:off x="3150400" y="2363925"/>
            <a:ext cx="604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800"/>
              <a:buFont typeface="Roboto Medium"/>
              <a:buChar char="●"/>
            </a:pPr>
            <a:r>
              <a:rPr lang="de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Web-App: open-source Python framework Streamlit</a:t>
            </a:r>
            <a:endParaRPr/>
          </a:p>
        </p:txBody>
      </p:sp>
      <p:sp>
        <p:nvSpPr>
          <p:cNvPr id="353" name="Google Shape;353;p33"/>
          <p:cNvSpPr txBox="1"/>
          <p:nvPr/>
        </p:nvSpPr>
        <p:spPr>
          <a:xfrm>
            <a:off x="3150400" y="1755175"/>
            <a:ext cx="51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800"/>
              <a:buFont typeface="Roboto Medium"/>
              <a:buChar char="●"/>
            </a:pPr>
            <a:r>
              <a:rPr lang="de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Pre-trained LLM &amp; fine-tuned with own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5" r="16635" t="0"/>
          <a:stretch/>
        </p:blipFill>
        <p:spPr>
          <a:xfrm>
            <a:off x="0" y="100"/>
            <a:ext cx="3048900" cy="4569000"/>
          </a:xfrm>
          <a:prstGeom prst="roundRect">
            <a:avLst>
              <a:gd fmla="val 16667" name="adj"/>
            </a:avLst>
          </a:prstGeom>
        </p:spPr>
      </p:pic>
      <p:sp>
        <p:nvSpPr>
          <p:cNvPr id="359" name="Google Shape;359;p34"/>
          <p:cNvSpPr txBox="1"/>
          <p:nvPr>
            <p:ph type="title"/>
          </p:nvPr>
        </p:nvSpPr>
        <p:spPr>
          <a:xfrm>
            <a:off x="3601800" y="2292250"/>
            <a:ext cx="5482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Further Enhancement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60" name="Google Shape;360;p34"/>
          <p:cNvSpPr txBox="1"/>
          <p:nvPr/>
        </p:nvSpPr>
        <p:spPr>
          <a:xfrm>
            <a:off x="3242463" y="2706722"/>
            <a:ext cx="37605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3296638" y="3813600"/>
            <a:ext cx="388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800"/>
              <a:buFont typeface="Roboto Medium"/>
              <a:buChar char="●"/>
            </a:pPr>
            <a:r>
              <a:rPr lang="de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Automated Model Retraining </a:t>
            </a:r>
            <a:endParaRPr/>
          </a:p>
        </p:txBody>
      </p:sp>
      <p:sp>
        <p:nvSpPr>
          <p:cNvPr id="363" name="Google Shape;363;p34"/>
          <p:cNvSpPr txBox="1"/>
          <p:nvPr/>
        </p:nvSpPr>
        <p:spPr>
          <a:xfrm>
            <a:off x="3296638" y="3361050"/>
            <a:ext cx="382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800"/>
              <a:buFont typeface="Roboto Medium"/>
              <a:buChar char="●"/>
            </a:pPr>
            <a:r>
              <a:rPr lang="de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Webcam Object Detection </a:t>
            </a:r>
            <a:endParaRPr/>
          </a:p>
        </p:txBody>
      </p:sp>
      <p:sp>
        <p:nvSpPr>
          <p:cNvPr id="364" name="Google Shape;364;p34"/>
          <p:cNvSpPr txBox="1"/>
          <p:nvPr/>
        </p:nvSpPr>
        <p:spPr>
          <a:xfrm>
            <a:off x="3296638" y="2908488"/>
            <a:ext cx="341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800"/>
              <a:buFont typeface="Roboto Medium"/>
              <a:buChar char="●"/>
            </a:pPr>
            <a:r>
              <a:rPr lang="de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Processing Time &lt; 2 min</a:t>
            </a:r>
            <a:endParaRPr/>
          </a:p>
        </p:txBody>
      </p:sp>
      <p:sp>
        <p:nvSpPr>
          <p:cNvPr id="365" name="Google Shape;365;p34"/>
          <p:cNvSpPr txBox="1"/>
          <p:nvPr>
            <p:ph type="title"/>
          </p:nvPr>
        </p:nvSpPr>
        <p:spPr>
          <a:xfrm>
            <a:off x="3601800" y="158650"/>
            <a:ext cx="46116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Challenges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3291300" y="815775"/>
            <a:ext cx="59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800"/>
              <a:buFont typeface="Roboto Medium"/>
              <a:buChar char="●"/>
            </a:pPr>
            <a:r>
              <a:rPr lang="de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Dataset - very little data for houseplants (diseases)</a:t>
            </a:r>
            <a:endParaRPr sz="1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7" name="Google Shape;367;p34"/>
          <p:cNvSpPr txBox="1"/>
          <p:nvPr/>
        </p:nvSpPr>
        <p:spPr>
          <a:xfrm>
            <a:off x="3291300" y="1218225"/>
            <a:ext cx="572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800"/>
              <a:buFont typeface="Roboto Medium"/>
              <a:buChar char="●"/>
            </a:pPr>
            <a:r>
              <a:rPr lang="de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Detection via Webcam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3291300" y="1663850"/>
            <a:ext cx="59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800"/>
              <a:buFont typeface="Roboto Medium"/>
              <a:buChar char="●"/>
            </a:pPr>
            <a:r>
              <a:rPr lang="de" sz="1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Hardware - local dependencies, memory limit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/>
          <p:nvPr>
            <p:ph type="title"/>
          </p:nvPr>
        </p:nvSpPr>
        <p:spPr>
          <a:xfrm>
            <a:off x="530400" y="303300"/>
            <a:ext cx="8083200" cy="11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Thank you for visiting our clinic. </a:t>
            </a:r>
            <a:endParaRPr sz="24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We look forward to seeing you again. </a:t>
            </a:r>
            <a:endParaRPr sz="24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-Your Dr.Greenthumb Team</a:t>
            </a:r>
            <a:endParaRPr sz="19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374" name="Google Shape;3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750" y="2689509"/>
            <a:ext cx="1263845" cy="118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010" y="2689502"/>
            <a:ext cx="1263865" cy="118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959" y="2689513"/>
            <a:ext cx="1263845" cy="118921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5"/>
          <p:cNvSpPr txBox="1"/>
          <p:nvPr/>
        </p:nvSpPr>
        <p:spPr>
          <a:xfrm>
            <a:off x="1198225" y="3330350"/>
            <a:ext cx="418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78" name="Google Shape;37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638" y="3107127"/>
            <a:ext cx="1770726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 txBox="1"/>
          <p:nvPr/>
        </p:nvSpPr>
        <p:spPr>
          <a:xfrm>
            <a:off x="3406475" y="2304000"/>
            <a:ext cx="80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Sadia</a:t>
            </a:r>
            <a:endParaRPr sz="11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5171625" y="2304000"/>
            <a:ext cx="9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Sonia</a:t>
            </a:r>
            <a:endParaRPr sz="11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6966475" y="2304000"/>
            <a:ext cx="9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Marvin</a:t>
            </a:r>
            <a:endParaRPr sz="11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82" name="Google Shape;38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223" y="1225998"/>
            <a:ext cx="1727107" cy="147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3" name="Google Shape;38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84" name="Google Shape;384;p35" title="Kstr Kochstrasse Sticker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857" y="445025"/>
            <a:ext cx="1362575" cy="13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90" name="Google Shape;390;p36"/>
          <p:cNvSpPr txBox="1"/>
          <p:nvPr>
            <p:ph type="title"/>
          </p:nvPr>
        </p:nvSpPr>
        <p:spPr>
          <a:xfrm>
            <a:off x="530400" y="1827300"/>
            <a:ext cx="80832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Appendix</a:t>
            </a:r>
            <a:endParaRPr sz="24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91" name="Google Shape;391;p3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97" name="Google Shape;397;p37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98" name="Google Shape;398;p37"/>
          <p:cNvPicPr preferRelativeResize="0"/>
          <p:nvPr/>
        </p:nvPicPr>
        <p:blipFill rotWithShape="1">
          <a:blip r:embed="rId3">
            <a:alphaModFix/>
          </a:blip>
          <a:srcRect b="28433" l="0" r="0" t="0"/>
          <a:stretch/>
        </p:blipFill>
        <p:spPr>
          <a:xfrm>
            <a:off x="0" y="0"/>
            <a:ext cx="8653776" cy="378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37"/>
          <p:cNvCxnSpPr/>
          <p:nvPr/>
        </p:nvCxnSpPr>
        <p:spPr>
          <a:xfrm>
            <a:off x="939150" y="2413688"/>
            <a:ext cx="76386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/>
          <p:nvPr/>
        </p:nvSpPr>
        <p:spPr>
          <a:xfrm rot="5400000">
            <a:off x="7560550" y="3334400"/>
            <a:ext cx="259500" cy="1093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985700" y="4071300"/>
            <a:ext cx="75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 18,000 images in 10 classes: 1 healthy + 9 diseases</a:t>
            </a:r>
            <a:endParaRPr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2" name="Google Shape;402;p37"/>
          <p:cNvSpPr/>
          <p:nvPr/>
        </p:nvSpPr>
        <p:spPr>
          <a:xfrm>
            <a:off x="7238125" y="2415200"/>
            <a:ext cx="86100" cy="680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7800150" y="2415200"/>
            <a:ext cx="86100" cy="1045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8141075" y="2432100"/>
            <a:ext cx="78900" cy="4350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7683950" y="2421625"/>
            <a:ext cx="86100" cy="700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349425" y="2415200"/>
            <a:ext cx="86100" cy="32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8026175" y="2421625"/>
            <a:ext cx="86100" cy="272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7913175" y="2421625"/>
            <a:ext cx="86100" cy="216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7461050" y="2421625"/>
            <a:ext cx="86100" cy="137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1503225" y="3886975"/>
            <a:ext cx="261600" cy="1521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1503225" y="4195350"/>
            <a:ext cx="261600" cy="152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1798175" y="3751250"/>
            <a:ext cx="383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initial data</a:t>
            </a:r>
            <a:endParaRPr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augmented data</a:t>
            </a:r>
            <a:endParaRPr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